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67" r:id="rId4"/>
    <p:sldId id="270" r:id="rId5"/>
    <p:sldId id="269" r:id="rId6"/>
    <p:sldId id="259" r:id="rId7"/>
    <p:sldId id="282" r:id="rId8"/>
    <p:sldId id="283" r:id="rId9"/>
    <p:sldId id="271" r:id="rId10"/>
    <p:sldId id="272" r:id="rId11"/>
    <p:sldId id="260" r:id="rId12"/>
    <p:sldId id="284" r:id="rId13"/>
    <p:sldId id="279" r:id="rId14"/>
    <p:sldId id="277" r:id="rId15"/>
    <p:sldId id="280" r:id="rId16"/>
    <p:sldId id="278" r:id="rId17"/>
    <p:sldId id="26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0"/>
    <p:restoredTop sz="94729"/>
  </p:normalViewPr>
  <p:slideViewPr>
    <p:cSldViewPr snapToGrid="0" snapToObjects="1">
      <p:cViewPr>
        <p:scale>
          <a:sx n="63" d="100"/>
          <a:sy n="63" d="100"/>
        </p:scale>
        <p:origin x="66"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10390-AF72-304B-86F1-E7E3D84E0EC0}" type="datetimeFigureOut">
              <a:rPr lang="en-US" smtClean="0"/>
              <a:t>5/1/2017</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FC3E8-AEED-0542-9EA8-FAF9EE59F66F}" type="slidenum">
              <a:rPr lang="en-US" smtClean="0"/>
              <a:t>‹#›</a:t>
            </a:fld>
            <a:endParaRPr lang="en-US"/>
          </a:p>
        </p:txBody>
      </p:sp>
    </p:spTree>
    <p:extLst>
      <p:ext uri="{BB962C8B-B14F-4D97-AF65-F5344CB8AC3E}">
        <p14:creationId xmlns:p14="http://schemas.microsoft.com/office/powerpoint/2010/main" val="83142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lg.com/us/refrigerators/lg-LFXS32766S-french-3-door-refrigerato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amsung.com/us/explore/family-hub-refrigerato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Our project is the smart refrigerator and here are the members of our group-----Kaiwen Xu, </a:t>
            </a:r>
            <a:r>
              <a:rPr lang="en-US" altLang="zh-CN" sz="1200" kern="1200" dirty="0" err="1">
                <a:solidFill>
                  <a:schemeClr val="tx1"/>
                </a:solidFill>
                <a:effectLst/>
                <a:latin typeface="+mn-lt"/>
                <a:ea typeface="+mn-ea"/>
                <a:cs typeface="+mn-cs"/>
              </a:rPr>
              <a:t>Linghong</a:t>
            </a:r>
            <a:r>
              <a:rPr lang="en-US" altLang="zh-CN" sz="1200" kern="1200" dirty="0">
                <a:solidFill>
                  <a:schemeClr val="tx1"/>
                </a:solidFill>
                <a:effectLst/>
                <a:latin typeface="+mn-lt"/>
                <a:ea typeface="+mn-ea"/>
                <a:cs typeface="+mn-cs"/>
              </a:rPr>
              <a:t> Tang, and Xin Su.</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1</a:t>
            </a:fld>
            <a:endParaRPr lang="en-US"/>
          </a:p>
        </p:txBody>
      </p:sp>
    </p:spTree>
    <p:extLst>
      <p:ext uri="{BB962C8B-B14F-4D97-AF65-F5344CB8AC3E}">
        <p14:creationId xmlns:p14="http://schemas.microsoft.com/office/powerpoint/2010/main" val="1141949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And here is the Competitive analysis table of those solutions.</a:t>
            </a:r>
          </a:p>
          <a:p>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10</a:t>
            </a:fld>
            <a:endParaRPr lang="en-US"/>
          </a:p>
        </p:txBody>
      </p:sp>
    </p:spTree>
    <p:extLst>
      <p:ext uri="{BB962C8B-B14F-4D97-AF65-F5344CB8AC3E}">
        <p14:creationId xmlns:p14="http://schemas.microsoft.com/office/powerpoint/2010/main" val="156553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choose these three component to make the sensor part. It includes </a:t>
            </a:r>
            <a:r>
              <a:rPr lang="en-US" altLang="zh-CN" sz="1200" b="0" i="0" u="none" strike="noStrike" kern="1200" baseline="0" dirty="0">
                <a:solidFill>
                  <a:schemeClr val="tx1"/>
                </a:solidFill>
                <a:latin typeface="+mn-lt"/>
                <a:ea typeface="+mn-ea"/>
                <a:cs typeface="+mn-cs"/>
              </a:rPr>
              <a:t>Ethylene and sulfuretted hydrogen gas detector and </a:t>
            </a:r>
            <a:r>
              <a:rPr lang="en-US" altLang="zh-CN" sz="1200" b="0" i="0" u="none" strike="noStrike" kern="1200" baseline="0" dirty="0" err="1">
                <a:solidFill>
                  <a:schemeClr val="tx1"/>
                </a:solidFill>
                <a:latin typeface="+mn-lt"/>
                <a:ea typeface="+mn-ea"/>
                <a:cs typeface="+mn-cs"/>
              </a:rPr>
              <a:t>minitype</a:t>
            </a:r>
            <a:r>
              <a:rPr lang="en-US" altLang="zh-CN" sz="1200" b="0" i="0" u="none" strike="noStrike" kern="1200" baseline="0" dirty="0">
                <a:solidFill>
                  <a:schemeClr val="tx1"/>
                </a:solidFill>
                <a:latin typeface="+mn-lt"/>
                <a:ea typeface="+mn-ea"/>
                <a:cs typeface="+mn-cs"/>
              </a:rPr>
              <a:t> </a:t>
            </a:r>
            <a:r>
              <a:rPr lang="en-US" altLang="zh-CN" sz="1200" b="0" i="0" u="none" strike="noStrike" kern="1200" baseline="0" dirty="0" err="1">
                <a:solidFill>
                  <a:schemeClr val="tx1"/>
                </a:solidFill>
                <a:latin typeface="+mn-lt"/>
                <a:ea typeface="+mn-ea"/>
                <a:cs typeface="+mn-cs"/>
              </a:rPr>
              <a:t>usb</a:t>
            </a:r>
            <a:r>
              <a:rPr lang="en-US" altLang="zh-CN" sz="1200" b="0" i="0" u="none" strike="noStrike" kern="1200" baseline="0" dirty="0">
                <a:solidFill>
                  <a:schemeClr val="tx1"/>
                </a:solidFill>
                <a:latin typeface="+mn-lt"/>
                <a:ea typeface="+mn-ea"/>
                <a:cs typeface="+mn-cs"/>
              </a:rPr>
              <a:t> </a:t>
            </a:r>
            <a:r>
              <a:rPr lang="en-US" altLang="zh-CN" sz="1200" b="0" i="0" u="none" strike="noStrike" kern="1200" baseline="0" dirty="0" err="1">
                <a:solidFill>
                  <a:schemeClr val="tx1"/>
                </a:solidFill>
                <a:latin typeface="+mn-lt"/>
                <a:ea typeface="+mn-ea"/>
                <a:cs typeface="+mn-cs"/>
              </a:rPr>
              <a:t>wifi</a:t>
            </a:r>
            <a:r>
              <a:rPr lang="en-US" altLang="zh-CN" sz="1200" b="0" i="0" u="none" strike="noStrike" kern="1200" baseline="0" dirty="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12</a:t>
            </a:fld>
            <a:endParaRPr lang="en-US"/>
          </a:p>
        </p:txBody>
      </p:sp>
    </p:spTree>
    <p:extLst>
      <p:ext uri="{BB962C8B-B14F-4D97-AF65-F5344CB8AC3E}">
        <p14:creationId xmlns:p14="http://schemas.microsoft.com/office/powerpoint/2010/main" val="3739109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home page.</a:t>
            </a:r>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13</a:t>
            </a:fld>
            <a:endParaRPr lang="en-US"/>
          </a:p>
        </p:txBody>
      </p:sp>
    </p:spTree>
    <p:extLst>
      <p:ext uri="{BB962C8B-B14F-4D97-AF65-F5344CB8AC3E}">
        <p14:creationId xmlns:p14="http://schemas.microsoft.com/office/powerpoint/2010/main" val="303868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scan and check the food here.</a:t>
            </a:r>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14</a:t>
            </a:fld>
            <a:endParaRPr lang="en-US"/>
          </a:p>
        </p:txBody>
      </p:sp>
    </p:spTree>
    <p:extLst>
      <p:ext uri="{BB962C8B-B14F-4D97-AF65-F5344CB8AC3E}">
        <p14:creationId xmlns:p14="http://schemas.microsoft.com/office/powerpoint/2010/main" val="1756609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add shopping list function in it, to help people make a plan and prevent people buy excess food.</a:t>
            </a:r>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15</a:t>
            </a:fld>
            <a:endParaRPr lang="en-US"/>
          </a:p>
        </p:txBody>
      </p:sp>
    </p:spTree>
    <p:extLst>
      <p:ext uri="{BB962C8B-B14F-4D97-AF65-F5344CB8AC3E}">
        <p14:creationId xmlns:p14="http://schemas.microsoft.com/office/powerpoint/2010/main" val="1909450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prototype.</a:t>
            </a:r>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16</a:t>
            </a:fld>
            <a:endParaRPr lang="en-US"/>
          </a:p>
        </p:txBody>
      </p:sp>
    </p:spTree>
    <p:extLst>
      <p:ext uri="{BB962C8B-B14F-4D97-AF65-F5344CB8AC3E}">
        <p14:creationId xmlns:p14="http://schemas.microsoft.com/office/powerpoint/2010/main" val="1851404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thanks for listening.</a:t>
            </a:r>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17</a:t>
            </a:fld>
            <a:endParaRPr lang="en-US"/>
          </a:p>
        </p:txBody>
      </p:sp>
    </p:spTree>
    <p:extLst>
      <p:ext uri="{BB962C8B-B14F-4D97-AF65-F5344CB8AC3E}">
        <p14:creationId xmlns:p14="http://schemas.microsoft.com/office/powerpoint/2010/main" val="3444623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2</a:t>
            </a:fld>
            <a:endParaRPr lang="en-US"/>
          </a:p>
        </p:txBody>
      </p:sp>
    </p:spTree>
    <p:extLst>
      <p:ext uri="{BB962C8B-B14F-4D97-AF65-F5344CB8AC3E}">
        <p14:creationId xmlns:p14="http://schemas.microsoft.com/office/powerpoint/2010/main" val="2318559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With the rise of storage supermarket shopping culture, people now in order to save family expenses, always buy more food, but also wasted a lot of extra food. We always buy tons of food that we think we need, but then just let them lay down our fridge and forgot them until many food going bad. Most of food wasted like this.</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According to media reports, a waste of food, not only caused huge economic losses, but also caused unnecessary harm on the human survival of the natural environment! Throwing away food, causing large amounts of carbon emissions, producing greenhouse gases; throwing away food, causing waste of water; food waste, aggravating agricultural pressures and threatening biodiversity.</a:t>
            </a:r>
          </a:p>
          <a:p>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3</a:t>
            </a:fld>
            <a:endParaRPr lang="en-US"/>
          </a:p>
        </p:txBody>
      </p:sp>
    </p:spTree>
    <p:extLst>
      <p:ext uri="{BB962C8B-B14F-4D97-AF65-F5344CB8AC3E}">
        <p14:creationId xmlns:p14="http://schemas.microsoft.com/office/powerpoint/2010/main" val="289728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So, our group build this project in order to refuse to food waste, improve the quality of life, from make good use of the refrigerator.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4</a:t>
            </a:fld>
            <a:endParaRPr lang="en-US"/>
          </a:p>
        </p:txBody>
      </p:sp>
    </p:spTree>
    <p:extLst>
      <p:ext uri="{BB962C8B-B14F-4D97-AF65-F5344CB8AC3E}">
        <p14:creationId xmlns:p14="http://schemas.microsoft.com/office/powerpoint/2010/main" val="810284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Here is what we want to do. Our project is made up of 2 parts. One is gas detection sensor to detect the changing of </a:t>
            </a:r>
            <a:r>
              <a:rPr lang="en-US" altLang="zh-CN" sz="1200" b="1" kern="1200" dirty="0">
                <a:solidFill>
                  <a:schemeClr val="tx1"/>
                </a:solidFill>
                <a:effectLst/>
                <a:latin typeface="+mn-lt"/>
                <a:ea typeface="+mn-ea"/>
                <a:cs typeface="+mn-cs"/>
              </a:rPr>
              <a:t>sulfuretted hydrogen </a:t>
            </a:r>
            <a:r>
              <a:rPr lang="en-US" altLang="zh-CN" sz="1200" kern="1200" dirty="0">
                <a:solidFill>
                  <a:schemeClr val="tx1"/>
                </a:solidFill>
                <a:effectLst/>
                <a:latin typeface="+mn-lt"/>
                <a:ea typeface="+mn-ea"/>
                <a:cs typeface="+mn-cs"/>
              </a:rPr>
              <a:t>and</a:t>
            </a:r>
            <a:r>
              <a:rPr lang="en-US" altLang="zh-CN" sz="1200" b="1" kern="1200" dirty="0">
                <a:solidFill>
                  <a:schemeClr val="tx1"/>
                </a:solidFill>
                <a:effectLst/>
                <a:latin typeface="+mn-lt"/>
                <a:ea typeface="+mn-ea"/>
                <a:cs typeface="+mn-cs"/>
              </a:rPr>
              <a:t> ethylene</a:t>
            </a:r>
            <a:r>
              <a:rPr lang="en-US" altLang="zh-CN" sz="1200" kern="1200" dirty="0">
                <a:solidFill>
                  <a:schemeClr val="tx1"/>
                </a:solidFill>
                <a:effectLst/>
                <a:latin typeface="+mn-lt"/>
                <a:ea typeface="+mn-ea"/>
                <a:cs typeface="+mn-cs"/>
              </a:rPr>
              <a:t>, these two kind of gas will be released in large amount when protein and vegetables begin to deteriorate</a:t>
            </a:r>
            <a:r>
              <a:rPr lang="en-US" altLang="zh-CN" sz="1200" b="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 another part is a Mobil application, it uses camera to recognize the food and record the expiration data. People can check what food in their fridge at any moment and see the quality guarantee period information by a cell phone, also, when something is not fresh, the sensor will send a message to their phone to remind them.</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5</a:t>
            </a:fld>
            <a:endParaRPr lang="en-US"/>
          </a:p>
        </p:txBody>
      </p:sp>
    </p:spTree>
    <p:extLst>
      <p:ext uri="{BB962C8B-B14F-4D97-AF65-F5344CB8AC3E}">
        <p14:creationId xmlns:p14="http://schemas.microsoft.com/office/powerpoint/2010/main" val="2612802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Here are some existing solutions about this problem.</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dirty="0">
                <a:hlinkClick r:id="rId3"/>
              </a:rPr>
              <a:t>LG Door-In Door refrigerator</a:t>
            </a:r>
            <a:endParaRPr lang="en-US" altLang="zh-CN" sz="1200" u="sng" dirty="0"/>
          </a:p>
          <a:p>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6</a:t>
            </a:fld>
            <a:endParaRPr lang="en-US"/>
          </a:p>
        </p:txBody>
      </p:sp>
    </p:spTree>
    <p:extLst>
      <p:ext uri="{BB962C8B-B14F-4D97-AF65-F5344CB8AC3E}">
        <p14:creationId xmlns:p14="http://schemas.microsoft.com/office/powerpoint/2010/main" val="4108436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Bosch built-in camera refrigerator</a:t>
            </a:r>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7</a:t>
            </a:fld>
            <a:endParaRPr lang="en-US"/>
          </a:p>
        </p:txBody>
      </p:sp>
    </p:spTree>
    <p:extLst>
      <p:ext uri="{BB962C8B-B14F-4D97-AF65-F5344CB8AC3E}">
        <p14:creationId xmlns:p14="http://schemas.microsoft.com/office/powerpoint/2010/main" val="35433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dirty="0">
                <a:hlinkClick r:id="rId3"/>
              </a:rPr>
              <a:t>Samsung Family Hub refrigerator</a:t>
            </a:r>
            <a:endParaRPr lang="en-US" altLang="zh-CN" sz="1200" b="1" dirty="0"/>
          </a:p>
          <a:p>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8</a:t>
            </a:fld>
            <a:endParaRPr lang="en-US"/>
          </a:p>
        </p:txBody>
      </p:sp>
    </p:spTree>
    <p:extLst>
      <p:ext uri="{BB962C8B-B14F-4D97-AF65-F5344CB8AC3E}">
        <p14:creationId xmlns:p14="http://schemas.microsoft.com/office/powerpoint/2010/main" val="2345324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 here is some tech used in those solutions.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C1FC3E8-AEED-0542-9EA8-FAF9EE59F66F}" type="slidenum">
              <a:rPr lang="en-US" smtClean="0"/>
              <a:t>9</a:t>
            </a:fld>
            <a:endParaRPr lang="en-US"/>
          </a:p>
        </p:txBody>
      </p:sp>
    </p:spTree>
    <p:extLst>
      <p:ext uri="{BB962C8B-B14F-4D97-AF65-F5344CB8AC3E}">
        <p14:creationId xmlns:p14="http://schemas.microsoft.com/office/powerpoint/2010/main" val="3824645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hyperlink" Target="http://www.winsen-sensor.com/products/7-series-electrochemical-toxic-gas-sensor/me4-h2s.html"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www.winsen-sensor.com/products/4-series-electrochemical-toxic-gas-sensor/me3-c2h4.html" TargetMode="External"/><Relationship Id="rId11" Type="http://schemas.openxmlformats.org/officeDocument/2006/relationships/image" Target="../media/image1.png"/><Relationship Id="rId5" Type="http://schemas.openxmlformats.org/officeDocument/2006/relationships/hyperlink" Target="https://www.amazon.com/ESP8266-ESP-07S-Serial-Wireless-Transceiver/dp/B01IF2MMIC/ref=sr_1_3?ie=UTF8&amp;qid=1493521119&amp;sr=8-3&amp;keywords=micro+wifi+low+temperature#feature-bullets-btf" TargetMode="External"/><Relationship Id="rId10" Type="http://schemas.openxmlformats.org/officeDocument/2006/relationships/image" Target="../media/image8.png"/><Relationship Id="rId4" Type="http://schemas.openxmlformats.org/officeDocument/2006/relationships/notesSlide" Target="../notesSlides/notesSlide11.xm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3.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hyperlink" Target="http://www.lg.com/us/refrigerators/lg-LFXS32766S-french-3-door-refrigerator"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hyperlink" Target="http://www.samsung.com/us/explore/family-hub-refrigerator/"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google.com/patents/US20020066279"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patents.google.com/patent/CN101382531A/en?q=detect&amp;q=bad&amp;q=food" TargetMode="External"/><Relationship Id="rId5" Type="http://schemas.openxmlformats.org/officeDocument/2006/relationships/hyperlink" Target="https://patents.google.com/patent/US6982640B2/en?q=smart&amp;q=refrigerator"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15878" y="918755"/>
            <a:ext cx="10724828" cy="898901"/>
          </a:xfrm>
        </p:spPr>
        <p:txBody>
          <a:bodyPr>
            <a:normAutofit fontScale="90000"/>
          </a:bodyPr>
          <a:lstStyle/>
          <a:p>
            <a:pPr algn="ctr"/>
            <a:r>
              <a:rPr lang="en-US" altLang="zh-CN" sz="3600" b="1" dirty="0">
                <a:latin typeface="Chalkboard SE" charset="0"/>
                <a:ea typeface="Chalkboard SE" charset="0"/>
                <a:cs typeface="Chalkboard SE" charset="0"/>
              </a:rPr>
              <a:t>COMP 5800 Ubiquitous Computing 2017 Spring</a:t>
            </a:r>
            <a:br>
              <a:rPr lang="en-US" altLang="zh-CN" sz="3600" b="1" dirty="0">
                <a:latin typeface="Chalkboard SE" charset="0"/>
                <a:ea typeface="Chalkboard SE" charset="0"/>
                <a:cs typeface="Chalkboard SE" charset="0"/>
              </a:rPr>
            </a:br>
            <a:br>
              <a:rPr lang="en-US" altLang="zh-CN" sz="3600" b="1" dirty="0">
                <a:latin typeface="Chalkboard SE" charset="0"/>
                <a:ea typeface="Chalkboard SE" charset="0"/>
                <a:cs typeface="Chalkboard SE" charset="0"/>
              </a:rPr>
            </a:br>
            <a:r>
              <a:rPr lang="en-US" altLang="zh-CN" sz="3600" b="1" dirty="0">
                <a:latin typeface="Chalkboard SE" charset="0"/>
                <a:ea typeface="Chalkboard SE" charset="0"/>
                <a:cs typeface="Chalkboard SE" charset="0"/>
              </a:rPr>
              <a:t>Final Project</a:t>
            </a:r>
            <a:endParaRPr lang="en-US" sz="3600" dirty="0">
              <a:latin typeface="Chalkboard SE" charset="0"/>
              <a:ea typeface="Chalkboard SE" charset="0"/>
              <a:cs typeface="Chalkboard SE" charset="0"/>
            </a:endParaRPr>
          </a:p>
        </p:txBody>
      </p:sp>
      <p:sp>
        <p:nvSpPr>
          <p:cNvPr id="3" name="副标题 2"/>
          <p:cNvSpPr>
            <a:spLocks noGrp="1"/>
          </p:cNvSpPr>
          <p:nvPr>
            <p:ph type="subTitle" idx="1"/>
          </p:nvPr>
        </p:nvSpPr>
        <p:spPr>
          <a:xfrm>
            <a:off x="2187238" y="4188264"/>
            <a:ext cx="8915399" cy="1827608"/>
          </a:xfrm>
        </p:spPr>
        <p:txBody>
          <a:bodyPr>
            <a:noAutofit/>
          </a:bodyPr>
          <a:lstStyle/>
          <a:p>
            <a:pPr algn="ctr"/>
            <a:r>
              <a:rPr lang="en-US" sz="2000" dirty="0">
                <a:solidFill>
                  <a:schemeClr val="tx1"/>
                </a:solidFill>
                <a:latin typeface="Chalkboard SE" charset="0"/>
                <a:ea typeface="Chalkboard SE" charset="0"/>
                <a:cs typeface="Chalkboard SE" charset="0"/>
              </a:rPr>
              <a:t>Instructor: </a:t>
            </a:r>
            <a:r>
              <a:rPr lang="en-US" sz="2000" dirty="0" err="1">
                <a:solidFill>
                  <a:schemeClr val="tx1"/>
                </a:solidFill>
                <a:latin typeface="Chalkboard SE" charset="0"/>
                <a:ea typeface="Chalkboard SE" charset="0"/>
                <a:cs typeface="Chalkboard SE" charset="0"/>
              </a:rPr>
              <a:t>Guanling</a:t>
            </a:r>
            <a:r>
              <a:rPr lang="en-US" sz="2000" dirty="0">
                <a:solidFill>
                  <a:schemeClr val="tx1"/>
                </a:solidFill>
                <a:latin typeface="Chalkboard SE" charset="0"/>
                <a:ea typeface="Chalkboard SE" charset="0"/>
                <a:cs typeface="Chalkboard SE" charset="0"/>
              </a:rPr>
              <a:t> Chen</a:t>
            </a:r>
          </a:p>
          <a:p>
            <a:pPr algn="ctr"/>
            <a:endParaRPr lang="en-US" sz="2000" dirty="0">
              <a:solidFill>
                <a:schemeClr val="tx1"/>
              </a:solidFill>
              <a:latin typeface="Chalkboard SE" charset="0"/>
              <a:ea typeface="Chalkboard SE" charset="0"/>
              <a:cs typeface="Chalkboard SE" charset="0"/>
            </a:endParaRPr>
          </a:p>
          <a:p>
            <a:pPr algn="ctr"/>
            <a:r>
              <a:rPr lang="en-US" sz="2000" dirty="0">
                <a:solidFill>
                  <a:schemeClr val="tx1"/>
                </a:solidFill>
                <a:latin typeface="Chalkboard SE" charset="0"/>
                <a:ea typeface="Chalkboard SE" charset="0"/>
                <a:cs typeface="Chalkboard SE" charset="0"/>
              </a:rPr>
              <a:t>Team Member: </a:t>
            </a:r>
          </a:p>
          <a:p>
            <a:pPr algn="ctr"/>
            <a:r>
              <a:rPr lang="en-US" sz="2000" dirty="0" err="1">
                <a:solidFill>
                  <a:schemeClr val="tx1"/>
                </a:solidFill>
                <a:latin typeface="Chalkboard SE" charset="0"/>
                <a:ea typeface="Chalkboard SE" charset="0"/>
                <a:cs typeface="Chalkboard SE" charset="0"/>
              </a:rPr>
              <a:t>Kaiwen</a:t>
            </a:r>
            <a:r>
              <a:rPr lang="en-US" sz="2000" dirty="0">
                <a:solidFill>
                  <a:schemeClr val="tx1"/>
                </a:solidFill>
                <a:latin typeface="Chalkboard SE" charset="0"/>
                <a:ea typeface="Chalkboard SE" charset="0"/>
                <a:cs typeface="Chalkboard SE" charset="0"/>
              </a:rPr>
              <a:t> Xu</a:t>
            </a:r>
          </a:p>
          <a:p>
            <a:pPr algn="ctr"/>
            <a:r>
              <a:rPr lang="en-US" sz="2000" dirty="0" err="1">
                <a:solidFill>
                  <a:schemeClr val="tx1"/>
                </a:solidFill>
                <a:latin typeface="Chalkboard SE" charset="0"/>
                <a:ea typeface="Chalkboard SE" charset="0"/>
                <a:cs typeface="Chalkboard SE" charset="0"/>
              </a:rPr>
              <a:t>Linghong</a:t>
            </a:r>
            <a:r>
              <a:rPr lang="en-US" sz="2000" dirty="0">
                <a:solidFill>
                  <a:schemeClr val="tx1"/>
                </a:solidFill>
                <a:latin typeface="Chalkboard SE" charset="0"/>
                <a:ea typeface="Chalkboard SE" charset="0"/>
                <a:cs typeface="Chalkboard SE" charset="0"/>
              </a:rPr>
              <a:t> Tang</a:t>
            </a:r>
          </a:p>
          <a:p>
            <a:pPr algn="ctr"/>
            <a:r>
              <a:rPr lang="en-US" sz="2000" dirty="0">
                <a:solidFill>
                  <a:schemeClr val="tx1"/>
                </a:solidFill>
                <a:latin typeface="Chalkboard SE" charset="0"/>
                <a:ea typeface="Chalkboard SE" charset="0"/>
                <a:cs typeface="Chalkboard SE" charset="0"/>
              </a:rPr>
              <a:t>Xin Su</a:t>
            </a:r>
          </a:p>
          <a:p>
            <a:pPr algn="ctr"/>
            <a:r>
              <a:rPr lang="en-US" sz="2400" dirty="0">
                <a:solidFill>
                  <a:schemeClr val="tx1"/>
                </a:solidFill>
                <a:latin typeface="Chalkboard SE" charset="0"/>
                <a:ea typeface="Chalkboard SE" charset="0"/>
                <a:cs typeface="Chalkboard SE" charset="0"/>
              </a:rPr>
              <a:t>        </a:t>
            </a:r>
          </a:p>
        </p:txBody>
      </p:sp>
      <p:sp>
        <p:nvSpPr>
          <p:cNvPr id="4" name="文本框 3"/>
          <p:cNvSpPr txBox="1"/>
          <p:nvPr/>
        </p:nvSpPr>
        <p:spPr>
          <a:xfrm>
            <a:off x="1312535" y="2741350"/>
            <a:ext cx="11034795" cy="523220"/>
          </a:xfrm>
          <a:prstGeom prst="rect">
            <a:avLst/>
          </a:prstGeom>
          <a:noFill/>
        </p:spPr>
        <p:txBody>
          <a:bodyPr wrap="square" rtlCol="0">
            <a:spAutoFit/>
          </a:bodyPr>
          <a:lstStyle/>
          <a:p>
            <a:pPr algn="ctr"/>
            <a:r>
              <a:rPr lang="en-US" altLang="zh-CN" sz="2800" b="1" dirty="0">
                <a:latin typeface="Chalkboard SE" charset="0"/>
                <a:ea typeface="Chalkboard SE" charset="0"/>
                <a:cs typeface="Chalkboard SE" charset="0"/>
              </a:rPr>
              <a:t>Smart Refrigerator - can prevent foods from going bad </a:t>
            </a:r>
            <a:endParaRPr lang="en-US" sz="2800" b="1" dirty="0">
              <a:latin typeface="Chalkboard SE" charset="0"/>
              <a:ea typeface="Chalkboard SE" charset="0"/>
              <a:cs typeface="Chalkboard SE" charset="0"/>
            </a:endParaRPr>
          </a:p>
        </p:txBody>
      </p:sp>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113352185"/>
      </p:ext>
    </p:extLst>
  </p:cSld>
  <p:clrMapOvr>
    <a:masterClrMapping/>
  </p:clrMapOvr>
  <mc:AlternateContent xmlns:mc="http://schemas.openxmlformats.org/markup-compatibility/2006">
    <mc:Choice xmlns:p14="http://schemas.microsoft.com/office/powerpoint/2010/main" Requires="p14">
      <p:transition spd="slow" p14:dur="2000" advTm="12998"/>
    </mc:Choice>
    <mc:Fallback>
      <p:transition spd="slow" advTm="12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4024" y="655106"/>
            <a:ext cx="3482411" cy="693246"/>
          </a:xfrm>
        </p:spPr>
        <p:txBody>
          <a:bodyPr>
            <a:normAutofit/>
          </a:bodyPr>
          <a:lstStyle/>
          <a:p>
            <a:r>
              <a:rPr lang="en-US" altLang="zh-CN" sz="3200" b="1" dirty="0"/>
              <a:t>Related work</a:t>
            </a:r>
            <a:endParaRPr lang="en-US" sz="3200" dirty="0"/>
          </a:p>
        </p:txBody>
      </p:sp>
      <p:sp>
        <p:nvSpPr>
          <p:cNvPr id="3" name="内容占位符 2"/>
          <p:cNvSpPr>
            <a:spLocks noGrp="1"/>
          </p:cNvSpPr>
          <p:nvPr>
            <p:ph idx="1"/>
          </p:nvPr>
        </p:nvSpPr>
        <p:spPr>
          <a:xfrm>
            <a:off x="1694024" y="1170089"/>
            <a:ext cx="9810588" cy="4221907"/>
          </a:xfrm>
        </p:spPr>
        <p:txBody>
          <a:bodyPr>
            <a:normAutofit/>
          </a:bodyPr>
          <a:lstStyle/>
          <a:p>
            <a:pPr algn="ctr"/>
            <a:r>
              <a:rPr lang="en-US" altLang="zh-CN" sz="2800" b="1" dirty="0"/>
              <a:t>Competitive analysis table</a:t>
            </a:r>
          </a:p>
          <a:p>
            <a:pPr algn="ctr"/>
            <a:endParaRPr lang="en-US" altLang="zh-CN" sz="2800" b="1" dirty="0"/>
          </a:p>
          <a:p>
            <a:pPr algn="ctr"/>
            <a:endParaRPr lang="en-US" sz="2800" b="1" dirty="0"/>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024" y="1840120"/>
            <a:ext cx="6527800" cy="21717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4024" y="4101579"/>
            <a:ext cx="6578600" cy="2247900"/>
          </a:xfrm>
          <a:prstGeom prst="rect">
            <a:avLst/>
          </a:prstGeom>
        </p:spPr>
      </p:pic>
      <p:sp>
        <p:nvSpPr>
          <p:cNvPr id="6" name="文本框 5"/>
          <p:cNvSpPr txBox="1"/>
          <p:nvPr/>
        </p:nvSpPr>
        <p:spPr>
          <a:xfrm>
            <a:off x="8632556" y="2634712"/>
            <a:ext cx="3425125" cy="646331"/>
          </a:xfrm>
          <a:prstGeom prst="rect">
            <a:avLst/>
          </a:prstGeom>
          <a:noFill/>
        </p:spPr>
        <p:txBody>
          <a:bodyPr wrap="square" rtlCol="0">
            <a:spAutoFit/>
          </a:bodyPr>
          <a:lstStyle/>
          <a:p>
            <a:r>
              <a:rPr lang="en-US" altLang="zh-CN" dirty="0"/>
              <a:t>✫from 1 to 5,represent low to high</a:t>
            </a:r>
            <a:endParaRPr lang="en-US" dirty="0"/>
          </a:p>
        </p:txBody>
      </p:sp>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706172917"/>
      </p:ext>
    </p:extLst>
  </p:cSld>
  <p:clrMapOvr>
    <a:masterClrMapping/>
  </p:clrMapOvr>
  <mc:AlternateContent xmlns:mc="http://schemas.openxmlformats.org/markup-compatibility/2006">
    <mc:Choice xmlns:p14="http://schemas.microsoft.com/office/powerpoint/2010/main" Requires="p14">
      <p:transition spd="slow" p14:dur="2000" advTm="8648"/>
    </mc:Choice>
    <mc:Fallback>
      <p:transition spd="slow" advTm="8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8526" y="624110"/>
            <a:ext cx="4272824" cy="755239"/>
          </a:xfrm>
        </p:spPr>
        <p:txBody>
          <a:bodyPr>
            <a:normAutofit/>
          </a:bodyPr>
          <a:lstStyle/>
          <a:p>
            <a:r>
              <a:rPr lang="en-US" altLang="zh-CN" sz="3200" b="1" dirty="0"/>
              <a:t>Proposed solution</a:t>
            </a:r>
            <a:endParaRPr lang="en-US" sz="3200" dirty="0"/>
          </a:p>
        </p:txBody>
      </p:sp>
      <p:sp>
        <p:nvSpPr>
          <p:cNvPr id="3" name="内容占位符 2"/>
          <p:cNvSpPr>
            <a:spLocks noGrp="1"/>
          </p:cNvSpPr>
          <p:nvPr>
            <p:ph idx="1"/>
          </p:nvPr>
        </p:nvSpPr>
        <p:spPr>
          <a:xfrm>
            <a:off x="1149121" y="1246827"/>
            <a:ext cx="10342239" cy="4850970"/>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t>Two Components: Hardware part and Mobile application part</a:t>
            </a:r>
          </a:p>
          <a:p>
            <a:r>
              <a:rPr lang="en-US" altLang="zh-CN" sz="2400" dirty="0"/>
              <a:t>For the hardware part, our sensor integration consists of two parts. </a:t>
            </a:r>
          </a:p>
          <a:p>
            <a:r>
              <a:rPr lang="en-US" altLang="zh-CN" sz="2400" dirty="0"/>
              <a:t>One is we use gas sensor setting in the refrigerator then obtain change of gas. By the investigation and statistics, we found that fruits and vegetables will release ethylene (C</a:t>
            </a:r>
            <a:r>
              <a:rPr lang="en-US" altLang="zh-CN" sz="2400" baseline="-25000" dirty="0"/>
              <a:t>2</a:t>
            </a:r>
            <a:r>
              <a:rPr lang="en-US" altLang="zh-CN" sz="2400" dirty="0"/>
              <a:t>H</a:t>
            </a:r>
            <a:r>
              <a:rPr lang="en-US" altLang="zh-CN" sz="2400" baseline="-25000" dirty="0"/>
              <a:t>4</a:t>
            </a:r>
            <a:r>
              <a:rPr lang="en-US" altLang="zh-CN" sz="2400" dirty="0"/>
              <a:t>)  in the process of decay. Meat, eggs and milk will release hydrogen sulfide (H</a:t>
            </a:r>
            <a:r>
              <a:rPr lang="en-US" altLang="zh-CN" sz="2400" baseline="-25000" dirty="0"/>
              <a:t>2</a:t>
            </a:r>
            <a:r>
              <a:rPr lang="en-US" altLang="zh-CN" sz="2400" dirty="0"/>
              <a:t>S)  in the process of decay. There have a gas detection sensor can detect these two kinds of gas at the same time. </a:t>
            </a:r>
          </a:p>
          <a:p>
            <a:r>
              <a:rPr lang="en-US" altLang="zh-CN" sz="2400" dirty="0"/>
              <a:t>Another part is used to connect with user’s smart phone. Users can receive the information about food rot in refrigerator via WIFI. </a:t>
            </a:r>
            <a:br>
              <a:rPr lang="en-US" altLang="zh-CN" sz="2400" dirty="0"/>
            </a:br>
            <a:endParaRPr lang="en-US" sz="2400" b="1" dirty="0"/>
          </a:p>
          <a:p>
            <a:pPr marL="0" marR="0" lvl="0" indent="0" defTabSz="914400" eaLnBrk="1" fontAlgn="auto" latinLnBrk="0" hangingPunct="1">
              <a:lnSpc>
                <a:spcPct val="100000"/>
              </a:lnSpc>
              <a:spcBef>
                <a:spcPts val="0"/>
              </a:spcBef>
              <a:spcAft>
                <a:spcPts val="0"/>
              </a:spcAft>
              <a:buClrTx/>
              <a:buSzTx/>
              <a:buFontTx/>
              <a:buNone/>
              <a:tabLst/>
              <a:defRPr/>
            </a:pPr>
            <a:endParaRPr lang="en-US" sz="2400" b="1" dirty="0"/>
          </a:p>
          <a:p>
            <a:pPr marL="0" marR="0" lvl="0" indent="0" defTabSz="914400" eaLnBrk="1" fontAlgn="auto" latinLnBrk="0" hangingPunct="1">
              <a:lnSpc>
                <a:spcPct val="100000"/>
              </a:lnSpc>
              <a:spcBef>
                <a:spcPts val="0"/>
              </a:spcBef>
              <a:spcAft>
                <a:spcPts val="0"/>
              </a:spcAft>
              <a:buClrTx/>
              <a:buSzTx/>
              <a:buFontTx/>
              <a:buNone/>
              <a:tabLst/>
              <a:defRPr/>
            </a:pPr>
            <a:endParaRPr lang="en-US" sz="2400" b="1" dirty="0"/>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132820208"/>
      </p:ext>
    </p:extLst>
  </p:cSld>
  <p:clrMapOvr>
    <a:masterClrMapping/>
  </p:clrMapOvr>
  <mc:AlternateContent xmlns:mc="http://schemas.openxmlformats.org/markup-compatibility/2006">
    <mc:Choice xmlns:p14="http://schemas.microsoft.com/office/powerpoint/2010/main" Requires="p14">
      <p:transition spd="slow" p14:dur="2000" advTm="56060"/>
    </mc:Choice>
    <mc:Fallback>
      <p:transition spd="slow" advTm="56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8526" y="624110"/>
            <a:ext cx="4272824" cy="755239"/>
          </a:xfrm>
        </p:spPr>
        <p:txBody>
          <a:bodyPr>
            <a:normAutofit/>
          </a:bodyPr>
          <a:lstStyle/>
          <a:p>
            <a:r>
              <a:rPr lang="en-US" altLang="zh-CN" sz="3200" b="1" dirty="0"/>
              <a:t>Proposed solution</a:t>
            </a:r>
            <a:endParaRPr lang="en-US" sz="3200" dirty="0"/>
          </a:p>
        </p:txBody>
      </p:sp>
      <p:sp>
        <p:nvSpPr>
          <p:cNvPr id="3" name="内容占位符 2"/>
          <p:cNvSpPr>
            <a:spLocks noGrp="1"/>
          </p:cNvSpPr>
          <p:nvPr>
            <p:ph idx="1"/>
          </p:nvPr>
        </p:nvSpPr>
        <p:spPr>
          <a:xfrm>
            <a:off x="1162373" y="1179443"/>
            <a:ext cx="11029627" cy="5050876"/>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t>Two Components: Hardware part and Mobile application part</a:t>
            </a:r>
          </a:p>
          <a:p>
            <a:r>
              <a:rPr lang="en-US" altLang="zh-CN" sz="2400" dirty="0"/>
              <a:t>For the hardware part, our sensor integration consists of two parts.</a:t>
            </a:r>
          </a:p>
          <a:p>
            <a:r>
              <a:rPr lang="en-US" altLang="zh-CN" sz="2400" u="sng" dirty="0">
                <a:hlinkClick r:id="rId5"/>
              </a:rPr>
              <a:t>Minitype USB WIFI</a:t>
            </a:r>
            <a:r>
              <a:rPr lang="en-US" altLang="zh-CN" sz="2400" dirty="0"/>
              <a:t>: Uses a simple command set to configure and connect to another device.</a:t>
            </a:r>
            <a:r>
              <a:rPr lang="zh-CN" altLang="en-US" sz="2400" dirty="0"/>
              <a:t> </a:t>
            </a:r>
            <a:r>
              <a:rPr lang="en-US" altLang="zh-CN" sz="2400" dirty="0"/>
              <a:t>This module allow wirelessly communication to a mobile phone. The operating temperature from  -40 ° to 125 °, can run normally in the fridge.</a:t>
            </a:r>
          </a:p>
          <a:p>
            <a:pPr lvl="0"/>
            <a:r>
              <a:rPr lang="en-US" altLang="zh-CN" sz="2400" u="sng" dirty="0">
                <a:hlinkClick r:id="rId6"/>
              </a:rPr>
              <a:t>C</a:t>
            </a:r>
            <a:r>
              <a:rPr lang="en-US" altLang="zh-CN" sz="2400" u="sng" baseline="-25000" dirty="0">
                <a:hlinkClick r:id="rId6"/>
              </a:rPr>
              <a:t>2</a:t>
            </a:r>
            <a:r>
              <a:rPr lang="en-US" altLang="zh-CN" sz="2400" u="sng" dirty="0">
                <a:hlinkClick r:id="rId6"/>
              </a:rPr>
              <a:t>H</a:t>
            </a:r>
            <a:r>
              <a:rPr lang="en-US" altLang="zh-CN" sz="2400" u="sng" baseline="-25000" dirty="0">
                <a:hlinkClick r:id="rId6"/>
              </a:rPr>
              <a:t>4</a:t>
            </a:r>
            <a:r>
              <a:rPr lang="en-US" altLang="zh-CN" sz="2400" dirty="0"/>
              <a:t> and </a:t>
            </a:r>
            <a:r>
              <a:rPr lang="en-US" altLang="zh-CN" sz="2400" u="sng" dirty="0">
                <a:hlinkClick r:id="rId7"/>
              </a:rPr>
              <a:t>H</a:t>
            </a:r>
            <a:r>
              <a:rPr lang="en-US" altLang="zh-CN" sz="2400" u="sng" baseline="-25000" dirty="0">
                <a:hlinkClick r:id="rId7"/>
              </a:rPr>
              <a:t>2</a:t>
            </a:r>
            <a:r>
              <a:rPr lang="en-US" altLang="zh-CN" sz="2400" u="sng" dirty="0">
                <a:hlinkClick r:id="rId7"/>
              </a:rPr>
              <a:t>S</a:t>
            </a:r>
            <a:r>
              <a:rPr lang="en-US" altLang="zh-CN" sz="2400" dirty="0"/>
              <a:t> Gas Detector: The operating temperature will be in -20°C- +50°C,so those sensor still can run normally in the fridge. </a:t>
            </a:r>
            <a:br>
              <a:rPr lang="en-US" altLang="zh-CN" sz="2400" dirty="0"/>
            </a:br>
            <a:r>
              <a:rPr lang="en-US" altLang="zh-CN" sz="2400" dirty="0"/>
              <a:t> </a:t>
            </a:r>
          </a:p>
          <a:p>
            <a:endParaRPr lang="en-US" altLang="zh-CN" sz="2400" dirty="0"/>
          </a:p>
          <a:p>
            <a:pPr marL="0" marR="0" lvl="0" indent="0" defTabSz="914400" eaLnBrk="1" fontAlgn="auto" latinLnBrk="0" hangingPunct="1">
              <a:lnSpc>
                <a:spcPct val="100000"/>
              </a:lnSpc>
              <a:spcBef>
                <a:spcPts val="0"/>
              </a:spcBef>
              <a:spcAft>
                <a:spcPts val="0"/>
              </a:spcAft>
              <a:buClrTx/>
              <a:buSzTx/>
              <a:buFontTx/>
              <a:buNone/>
              <a:tabLst/>
              <a:defRPr/>
            </a:pPr>
            <a:endParaRPr lang="en-US" sz="2400" b="1" dirty="0"/>
          </a:p>
          <a:p>
            <a:pPr marL="0" lvl="0" indent="0" defTabSz="914400">
              <a:spcBef>
                <a:spcPts val="0"/>
              </a:spcBef>
              <a:buClrTx/>
              <a:buNone/>
              <a:defRPr/>
            </a:pPr>
            <a:endParaRPr lang="en-US" sz="2400" b="1" dirty="0"/>
          </a:p>
        </p:txBody>
      </p:sp>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40013" y="4679182"/>
            <a:ext cx="1579694" cy="1790700"/>
          </a:xfrm>
          <a:prstGeom prst="rect">
            <a:avLst/>
          </a:prstGeom>
        </p:spPr>
      </p:pic>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8213" y="4691536"/>
            <a:ext cx="2014350" cy="1724047"/>
          </a:xfrm>
          <a:prstGeom prst="rect">
            <a:avLst/>
          </a:prstGeom>
        </p:spPr>
      </p:pic>
      <p:pic>
        <p:nvPicPr>
          <p:cNvPr id="6" name="图片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9773" y="4679182"/>
            <a:ext cx="2302508" cy="1948276"/>
          </a:xfrm>
          <a:prstGeom prst="rect">
            <a:avLst/>
          </a:prstGeom>
        </p:spPr>
      </p:pic>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34459001"/>
      </p:ext>
    </p:extLst>
  </p:cSld>
  <p:clrMapOvr>
    <a:masterClrMapping/>
  </p:clrMapOvr>
  <mc:AlternateContent xmlns:mc="http://schemas.openxmlformats.org/markup-compatibility/2006">
    <mc:Choice xmlns:p14="http://schemas.microsoft.com/office/powerpoint/2010/main" Requires="p14">
      <p:transition spd="slow" p14:dur="2000" advTm="18512"/>
    </mc:Choice>
    <mc:Fallback>
      <p:transition spd="slow" advTm="18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8526" y="624110"/>
            <a:ext cx="4272824" cy="755239"/>
          </a:xfrm>
        </p:spPr>
        <p:txBody>
          <a:bodyPr>
            <a:normAutofit/>
          </a:bodyPr>
          <a:lstStyle/>
          <a:p>
            <a:r>
              <a:rPr lang="en-US" altLang="zh-CN" sz="3200" b="1" dirty="0"/>
              <a:t>Proposed solution</a:t>
            </a:r>
            <a:endParaRPr lang="en-US" sz="3200" dirty="0"/>
          </a:p>
        </p:txBody>
      </p:sp>
      <p:sp>
        <p:nvSpPr>
          <p:cNvPr id="3" name="内容占位符 2"/>
          <p:cNvSpPr>
            <a:spLocks noGrp="1"/>
          </p:cNvSpPr>
          <p:nvPr>
            <p:ph idx="1"/>
          </p:nvPr>
        </p:nvSpPr>
        <p:spPr>
          <a:xfrm>
            <a:off x="1139270" y="1212186"/>
            <a:ext cx="10373236" cy="1828800"/>
          </a:xfrm>
        </p:spPr>
        <p:txBody>
          <a:bodyPr>
            <a:normAutofit/>
          </a:bodyPr>
          <a:lstStyle/>
          <a:p>
            <a:pPr lvl="0" algn="ctr"/>
            <a:r>
              <a:rPr lang="en-US" altLang="zh-CN" sz="2400" b="1" dirty="0"/>
              <a:t>Two Components: Hardware part and Mobile application part</a:t>
            </a:r>
          </a:p>
          <a:p>
            <a:pPr lvl="0"/>
            <a:r>
              <a:rPr lang="en-US" altLang="zh-CN" sz="2400" dirty="0"/>
              <a:t>For the mobile application part, here are some screen mockups.</a:t>
            </a:r>
            <a:endParaRPr lang="en-US" altLang="zh-CN" sz="2400" b="1" dirty="0"/>
          </a:p>
          <a:p>
            <a:endParaRPr lang="en-US" sz="2400" dirty="0"/>
          </a:p>
        </p:txBody>
      </p:sp>
      <p:pic>
        <p:nvPicPr>
          <p:cNvPr id="7" name="image24.png"/>
          <p:cNvPicPr/>
          <p:nvPr/>
        </p:nvPicPr>
        <p:blipFill>
          <a:blip r:embed="rId5"/>
          <a:srcRect/>
          <a:stretch>
            <a:fillRect/>
          </a:stretch>
        </p:blipFill>
        <p:spPr>
          <a:xfrm>
            <a:off x="955557" y="2250087"/>
            <a:ext cx="2405939" cy="4607913"/>
          </a:xfrm>
          <a:prstGeom prst="rect">
            <a:avLst/>
          </a:prstGeom>
          <a:ln/>
        </p:spPr>
      </p:pic>
      <p:pic>
        <p:nvPicPr>
          <p:cNvPr id="8" name="image11.png" descr="WeChat 圖片_20170430121231.png"/>
          <p:cNvPicPr/>
          <p:nvPr/>
        </p:nvPicPr>
        <p:blipFill>
          <a:blip r:embed="rId6"/>
          <a:srcRect/>
          <a:stretch>
            <a:fillRect/>
          </a:stretch>
        </p:blipFill>
        <p:spPr>
          <a:xfrm>
            <a:off x="3537316" y="2250086"/>
            <a:ext cx="2700646" cy="4607913"/>
          </a:xfrm>
          <a:prstGeom prst="rect">
            <a:avLst/>
          </a:prstGeom>
          <a:ln/>
        </p:spPr>
      </p:pic>
      <p:pic>
        <p:nvPicPr>
          <p:cNvPr id="10" name="image12.png" descr="WeChat 圖片_20170430122246.png"/>
          <p:cNvPicPr/>
          <p:nvPr/>
        </p:nvPicPr>
        <p:blipFill>
          <a:blip r:embed="rId7"/>
          <a:srcRect/>
          <a:stretch>
            <a:fillRect/>
          </a:stretch>
        </p:blipFill>
        <p:spPr>
          <a:xfrm>
            <a:off x="6325888" y="2250087"/>
            <a:ext cx="2555066" cy="4607912"/>
          </a:xfrm>
          <a:prstGeom prst="rect">
            <a:avLst/>
          </a:prstGeom>
          <a:ln/>
        </p:spPr>
      </p:pic>
      <p:pic>
        <p:nvPicPr>
          <p:cNvPr id="12" name="image26.png" descr="WeChat 圖片_20170430122250.png"/>
          <p:cNvPicPr/>
          <p:nvPr/>
        </p:nvPicPr>
        <p:blipFill>
          <a:blip r:embed="rId8"/>
          <a:srcRect/>
          <a:stretch>
            <a:fillRect/>
          </a:stretch>
        </p:blipFill>
        <p:spPr>
          <a:xfrm>
            <a:off x="8968880" y="2250086"/>
            <a:ext cx="2711551" cy="4607913"/>
          </a:xfrm>
          <a:prstGeom prst="rect">
            <a:avLst/>
          </a:prstGeom>
          <a:ln/>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62812098"/>
      </p:ext>
    </p:extLst>
  </p:cSld>
  <p:clrMapOvr>
    <a:masterClrMapping/>
  </p:clrMapOvr>
  <mc:AlternateContent xmlns:mc="http://schemas.openxmlformats.org/markup-compatibility/2006">
    <mc:Choice xmlns:p14="http://schemas.microsoft.com/office/powerpoint/2010/main" Requires="p14">
      <p:transition spd="slow" p14:dur="2000" advTm="10997"/>
    </mc:Choice>
    <mc:Fallback>
      <p:transition spd="slow" advTm="10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8526" y="624110"/>
            <a:ext cx="4272824" cy="755239"/>
          </a:xfrm>
        </p:spPr>
        <p:txBody>
          <a:bodyPr>
            <a:normAutofit/>
          </a:bodyPr>
          <a:lstStyle/>
          <a:p>
            <a:r>
              <a:rPr lang="en-US" altLang="zh-CN" sz="3200" b="1" dirty="0"/>
              <a:t>Proposed solution</a:t>
            </a:r>
            <a:endParaRPr lang="en-US" sz="3200" dirty="0"/>
          </a:p>
        </p:txBody>
      </p:sp>
      <p:sp>
        <p:nvSpPr>
          <p:cNvPr id="3" name="内容占位符 2"/>
          <p:cNvSpPr>
            <a:spLocks noGrp="1"/>
          </p:cNvSpPr>
          <p:nvPr>
            <p:ph idx="1"/>
          </p:nvPr>
        </p:nvSpPr>
        <p:spPr>
          <a:xfrm>
            <a:off x="1678526" y="1158606"/>
            <a:ext cx="9826086" cy="3818951"/>
          </a:xfrm>
        </p:spPr>
        <p:txBody>
          <a:bodyPr>
            <a:normAutofit/>
          </a:bodyPr>
          <a:lstStyle/>
          <a:p>
            <a:pPr marL="0" lvl="0" indent="0" algn="ctr" defTabSz="914400">
              <a:spcBef>
                <a:spcPts val="0"/>
              </a:spcBef>
              <a:buClrTx/>
              <a:buNone/>
              <a:defRPr/>
            </a:pPr>
            <a:r>
              <a:rPr lang="en-US" sz="2400" b="1" dirty="0"/>
              <a:t>Mobile application</a:t>
            </a:r>
            <a:r>
              <a:rPr lang="zh-CN" altLang="en-US" sz="2400" b="1" dirty="0"/>
              <a:t> </a:t>
            </a:r>
            <a:r>
              <a:rPr lang="en-US" altLang="zh-CN" sz="2400" b="1" dirty="0"/>
              <a:t>screen mockups</a:t>
            </a:r>
            <a:endParaRPr lang="en-US" sz="2400" b="1" dirty="0"/>
          </a:p>
        </p:txBody>
      </p:sp>
      <p:pic>
        <p:nvPicPr>
          <p:cNvPr id="5" name="image4.png" descr="WeChat 圖片_20170430123557.png"/>
          <p:cNvPicPr/>
          <p:nvPr/>
        </p:nvPicPr>
        <p:blipFill>
          <a:blip r:embed="rId5"/>
          <a:srcRect/>
          <a:stretch>
            <a:fillRect/>
          </a:stretch>
        </p:blipFill>
        <p:spPr>
          <a:xfrm>
            <a:off x="362857" y="1981064"/>
            <a:ext cx="2445076" cy="4906691"/>
          </a:xfrm>
          <a:prstGeom prst="rect">
            <a:avLst/>
          </a:prstGeom>
          <a:ln/>
        </p:spPr>
      </p:pic>
      <p:pic>
        <p:nvPicPr>
          <p:cNvPr id="6" name="image19.png" descr="WeChat 圖片_20170430131643.png"/>
          <p:cNvPicPr/>
          <p:nvPr/>
        </p:nvPicPr>
        <p:blipFill>
          <a:blip r:embed="rId6"/>
          <a:srcRect/>
          <a:stretch>
            <a:fillRect/>
          </a:stretch>
        </p:blipFill>
        <p:spPr>
          <a:xfrm>
            <a:off x="2955118" y="1979618"/>
            <a:ext cx="2518810" cy="4906692"/>
          </a:xfrm>
          <a:prstGeom prst="rect">
            <a:avLst/>
          </a:prstGeom>
          <a:ln/>
        </p:spPr>
      </p:pic>
      <p:pic>
        <p:nvPicPr>
          <p:cNvPr id="8" name="image25.png" descr="WeChat 圖片_20170430133203.png"/>
          <p:cNvPicPr/>
          <p:nvPr/>
        </p:nvPicPr>
        <p:blipFill>
          <a:blip r:embed="rId7"/>
          <a:srcRect/>
          <a:stretch>
            <a:fillRect/>
          </a:stretch>
        </p:blipFill>
        <p:spPr>
          <a:xfrm>
            <a:off x="5621113" y="1979618"/>
            <a:ext cx="2851310" cy="4860046"/>
          </a:xfrm>
          <a:prstGeom prst="rect">
            <a:avLst/>
          </a:prstGeom>
          <a:ln/>
        </p:spPr>
      </p:pic>
      <p:pic>
        <p:nvPicPr>
          <p:cNvPr id="9" name="image13.png" descr="WeChat 圖片_20170430133450.png"/>
          <p:cNvPicPr/>
          <p:nvPr/>
        </p:nvPicPr>
        <p:blipFill>
          <a:blip r:embed="rId8"/>
          <a:srcRect/>
          <a:stretch>
            <a:fillRect/>
          </a:stretch>
        </p:blipFill>
        <p:spPr>
          <a:xfrm>
            <a:off x="8766794" y="1979618"/>
            <a:ext cx="2737818" cy="4860046"/>
          </a:xfrm>
          <a:prstGeom prst="rect">
            <a:avLst/>
          </a:prstGeom>
          <a:ln/>
        </p:spPr>
      </p:pic>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154384753"/>
      </p:ext>
    </p:extLst>
  </p:cSld>
  <p:clrMapOvr>
    <a:masterClrMapping/>
  </p:clrMapOvr>
  <mc:AlternateContent xmlns:mc="http://schemas.openxmlformats.org/markup-compatibility/2006">
    <mc:Choice xmlns:p14="http://schemas.microsoft.com/office/powerpoint/2010/main" Requires="p14">
      <p:transition spd="slow" p14:dur="2000" advTm="7093"/>
    </mc:Choice>
    <mc:Fallback>
      <p:transition spd="slow" advTm="7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8526" y="624110"/>
            <a:ext cx="4272824" cy="755239"/>
          </a:xfrm>
        </p:spPr>
        <p:txBody>
          <a:bodyPr>
            <a:normAutofit/>
          </a:bodyPr>
          <a:lstStyle/>
          <a:p>
            <a:r>
              <a:rPr lang="en-US" altLang="zh-CN" sz="3200" b="1" dirty="0"/>
              <a:t>Proposed solution</a:t>
            </a:r>
            <a:endParaRPr lang="en-US" sz="3200" dirty="0"/>
          </a:p>
        </p:txBody>
      </p:sp>
      <p:pic>
        <p:nvPicPr>
          <p:cNvPr id="4" name="image27.png" descr="WeChat 圖片_20170430133535.png"/>
          <p:cNvPicPr>
            <a:picLocks noGrp="1"/>
          </p:cNvPicPr>
          <p:nvPr>
            <p:ph idx="1"/>
          </p:nvPr>
        </p:nvPicPr>
        <p:blipFill>
          <a:blip r:embed="rId5"/>
          <a:srcRect/>
          <a:stretch>
            <a:fillRect/>
          </a:stretch>
        </p:blipFill>
        <p:spPr>
          <a:xfrm>
            <a:off x="2331720" y="2045851"/>
            <a:ext cx="2985290" cy="4812149"/>
          </a:xfrm>
          <a:prstGeom prst="rect">
            <a:avLst/>
          </a:prstGeom>
          <a:ln/>
        </p:spPr>
      </p:pic>
      <p:pic>
        <p:nvPicPr>
          <p:cNvPr id="6" name="image14.png"/>
          <p:cNvPicPr/>
          <p:nvPr/>
        </p:nvPicPr>
        <p:blipFill>
          <a:blip r:embed="rId6"/>
          <a:srcRect/>
          <a:stretch>
            <a:fillRect/>
          </a:stretch>
        </p:blipFill>
        <p:spPr>
          <a:xfrm>
            <a:off x="6194189" y="2045851"/>
            <a:ext cx="3201271" cy="4812149"/>
          </a:xfrm>
          <a:prstGeom prst="rect">
            <a:avLst/>
          </a:prstGeom>
          <a:ln/>
        </p:spPr>
      </p:pic>
      <p:sp>
        <p:nvSpPr>
          <p:cNvPr id="8" name="文本框 7"/>
          <p:cNvSpPr txBox="1"/>
          <p:nvPr/>
        </p:nvSpPr>
        <p:spPr>
          <a:xfrm>
            <a:off x="3208899" y="1214854"/>
            <a:ext cx="5565947" cy="830997"/>
          </a:xfrm>
          <a:prstGeom prst="rect">
            <a:avLst/>
          </a:prstGeom>
          <a:noFill/>
        </p:spPr>
        <p:txBody>
          <a:bodyPr wrap="none" rtlCol="0">
            <a:spAutoFit/>
          </a:bodyPr>
          <a:lstStyle/>
          <a:p>
            <a:pPr lvl="0"/>
            <a:r>
              <a:rPr lang="en-US" altLang="zh-CN" sz="2400" b="1" dirty="0"/>
              <a:t>Mobile application</a:t>
            </a:r>
            <a:r>
              <a:rPr lang="zh-CN" altLang="en-US" sz="2400" b="1" dirty="0"/>
              <a:t> </a:t>
            </a:r>
            <a:r>
              <a:rPr lang="en-US" altLang="zh-CN" sz="2400" b="1" dirty="0"/>
              <a:t>screen mockups</a:t>
            </a:r>
          </a:p>
          <a:p>
            <a:endParaRPr lang="en-US" sz="2400" dirty="0"/>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88764808"/>
      </p:ext>
    </p:extLst>
  </p:cSld>
  <p:clrMapOvr>
    <a:masterClrMapping/>
  </p:clrMapOvr>
  <mc:AlternateContent xmlns:mc="http://schemas.openxmlformats.org/markup-compatibility/2006">
    <mc:Choice xmlns:p14="http://schemas.microsoft.com/office/powerpoint/2010/main" Requires="p14">
      <p:transition spd="slow" p14:dur="2000" advTm="9737"/>
    </mc:Choice>
    <mc:Fallback>
      <p:transition spd="slow" advTm="9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8526" y="624110"/>
            <a:ext cx="4272824" cy="755239"/>
          </a:xfrm>
        </p:spPr>
        <p:txBody>
          <a:bodyPr>
            <a:normAutofit/>
          </a:bodyPr>
          <a:lstStyle/>
          <a:p>
            <a:r>
              <a:rPr lang="en-US" altLang="zh-CN" sz="3200" b="1" dirty="0"/>
              <a:t>Proposed solution</a:t>
            </a:r>
            <a:endParaRPr lang="en-US" sz="3200" dirty="0"/>
          </a:p>
        </p:txBody>
      </p:sp>
      <p:sp>
        <p:nvSpPr>
          <p:cNvPr id="3" name="内容占位符 2"/>
          <p:cNvSpPr>
            <a:spLocks noGrp="1"/>
          </p:cNvSpPr>
          <p:nvPr>
            <p:ph idx="1"/>
          </p:nvPr>
        </p:nvSpPr>
        <p:spPr>
          <a:xfrm>
            <a:off x="1678526" y="1242714"/>
            <a:ext cx="9826086" cy="4531873"/>
          </a:xfrm>
        </p:spPr>
        <p:txBody>
          <a:bodyPr>
            <a:normAutofit/>
          </a:bodyPr>
          <a:lstStyle/>
          <a:p>
            <a:pPr marL="0" lvl="0" indent="0" algn="ctr" defTabSz="914400">
              <a:spcBef>
                <a:spcPts val="0"/>
              </a:spcBef>
              <a:buClrTx/>
              <a:buNone/>
            </a:pPr>
            <a:r>
              <a:rPr lang="en-US" altLang="zh-CN" sz="2400" b="1" dirty="0"/>
              <a:t>Prototype</a:t>
            </a:r>
            <a:endParaRPr lang="en-US" sz="2400" b="1" dirty="0"/>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0300" y="1949389"/>
            <a:ext cx="8020319" cy="4908611"/>
          </a:xfrm>
          <a:prstGeom prst="rect">
            <a:avLst/>
          </a:prstGeom>
        </p:spPr>
      </p:pic>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377276673"/>
      </p:ext>
    </p:extLst>
  </p:cSld>
  <p:clrMapOvr>
    <a:masterClrMapping/>
  </p:clrMapOvr>
  <mc:AlternateContent xmlns:mc="http://schemas.openxmlformats.org/markup-compatibility/2006">
    <mc:Choice xmlns:p14="http://schemas.microsoft.com/office/powerpoint/2010/main" Requires="p14">
      <p:transition spd="slow" p14:dur="2000" advTm="10086"/>
    </mc:Choice>
    <mc:Fallback>
      <p:transition spd="slow" advTm="10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39525" y="2536556"/>
            <a:ext cx="4200041" cy="966061"/>
          </a:xfr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5400" dirty="0"/>
              <a:t>T</a:t>
            </a:r>
            <a:r>
              <a:rPr lang="en-US" altLang="zh-CN" sz="5400" dirty="0"/>
              <a:t>hank you!</a:t>
            </a:r>
            <a:endParaRPr lang="en-US" sz="5400" dirty="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125714184"/>
      </p:ext>
    </p:extLst>
  </p:cSld>
  <p:clrMapOvr>
    <a:masterClrMapping/>
  </p:clrMapOvr>
  <mc:AlternateContent xmlns:mc="http://schemas.openxmlformats.org/markup-compatibility/2006">
    <mc:Choice xmlns:p14="http://schemas.microsoft.com/office/powerpoint/2010/main" Requires="p14">
      <p:transition spd="slow" p14:dur="2000" advTm="4559"/>
    </mc:Choice>
    <mc:Fallback>
      <p:transition spd="slow" advTm="4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7529" y="624111"/>
            <a:ext cx="4551794" cy="693246"/>
          </a:xfrm>
        </p:spPr>
        <p:txBody>
          <a:bodyPr>
            <a:normAutofit/>
          </a:bodyPr>
          <a:lstStyle/>
          <a:p>
            <a:r>
              <a:rPr lang="en-US" sz="3200" b="1" dirty="0"/>
              <a:t>Problem Statement</a:t>
            </a:r>
          </a:p>
        </p:txBody>
      </p:sp>
      <p:sp>
        <p:nvSpPr>
          <p:cNvPr id="3" name="内容占位符 2"/>
          <p:cNvSpPr>
            <a:spLocks noGrp="1"/>
          </p:cNvSpPr>
          <p:nvPr>
            <p:ph idx="1"/>
          </p:nvPr>
        </p:nvSpPr>
        <p:spPr>
          <a:xfrm>
            <a:off x="1988492" y="2216258"/>
            <a:ext cx="9857083" cy="1999282"/>
          </a:xfrm>
        </p:spPr>
        <p:txBody>
          <a:bodyPr>
            <a:normAutofit/>
          </a:bodyPr>
          <a:lstStyle/>
          <a:p>
            <a:r>
              <a:rPr lang="en-US" altLang="zh-CN" sz="2800" dirty="0"/>
              <a:t>Food waste problem is usually due to improper food stored in the refrigerator, or hidden behind other objects so that they are forgotten till no longer fresh and smell bad.</a:t>
            </a:r>
            <a:endParaRPr lang="en-US" sz="2800" dirty="0"/>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085156984"/>
      </p:ext>
    </p:extLst>
  </p:cSld>
  <p:clrMapOvr>
    <a:masterClrMapping/>
  </p:clrMapOvr>
  <mc:AlternateContent xmlns:mc="http://schemas.openxmlformats.org/markup-compatibility/2006">
    <mc:Choice xmlns:p14="http://schemas.microsoft.com/office/powerpoint/2010/main" Requires="p14">
      <p:transition spd="slow" p14:dur="2000" advTm="15559"/>
    </mc:Choice>
    <mc:Fallback>
      <p:transition spd="slow" advTm="15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7529" y="624111"/>
            <a:ext cx="4551794" cy="693246"/>
          </a:xfrm>
        </p:spPr>
        <p:txBody>
          <a:bodyPr>
            <a:normAutofit/>
          </a:bodyPr>
          <a:lstStyle/>
          <a:p>
            <a:r>
              <a:rPr lang="en-US" sz="3200" b="1" dirty="0"/>
              <a:t>Problem Statement</a:t>
            </a:r>
          </a:p>
        </p:txBody>
      </p:sp>
      <p:sp>
        <p:nvSpPr>
          <p:cNvPr id="3" name="内容占位符 2"/>
          <p:cNvSpPr>
            <a:spLocks noGrp="1"/>
          </p:cNvSpPr>
          <p:nvPr>
            <p:ph idx="1"/>
          </p:nvPr>
        </p:nvSpPr>
        <p:spPr>
          <a:xfrm>
            <a:off x="854654" y="1317357"/>
            <a:ext cx="10957302" cy="5160938"/>
          </a:xfrm>
        </p:spPr>
        <p:txBody>
          <a:bodyPr>
            <a:normAutofit fontScale="92500" lnSpcReduction="20000"/>
          </a:bodyPr>
          <a:lstStyle/>
          <a:p>
            <a:pPr algn="ctr"/>
            <a:r>
              <a:rPr lang="en-US" sz="2800" b="1" dirty="0"/>
              <a:t>Background </a:t>
            </a:r>
          </a:p>
          <a:p>
            <a:r>
              <a:rPr lang="en-US" altLang="zh-CN" sz="2800" dirty="0"/>
              <a:t>With the rise of storage supermarket shopping culture, people now in order to save family expenses, always buy more food, but also wasted a lot of extra food. In fact, according to investigation, in 2012, Americans wasted about $ 165 billion of foods. On average, a family of four people wasting about $2300 of foods.</a:t>
            </a:r>
          </a:p>
          <a:p>
            <a:r>
              <a:rPr lang="en-US" altLang="zh-CN" sz="2800" dirty="0"/>
              <a:t>According to media reports, a waste of food, not only caused huge economic losses, but also caused unnecessary harm on the human survival of the natural environment! Throwing away food, causing large amounts of carbon emissions, producing greenhouse gases; throwing away food, causing waste of water; food waste, aggravating agricultural pressures and threatening biodiversity.</a:t>
            </a:r>
            <a:endParaRPr lang="en-US" sz="2800" dirty="0"/>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923635863"/>
      </p:ext>
    </p:extLst>
  </p:cSld>
  <p:clrMapOvr>
    <a:masterClrMapping/>
  </p:clrMapOvr>
  <mc:AlternateContent xmlns:mc="http://schemas.openxmlformats.org/markup-compatibility/2006">
    <mc:Choice xmlns:p14="http://schemas.microsoft.com/office/powerpoint/2010/main" Requires="p14">
      <p:transition spd="slow" p14:dur="2000" advTm="57428"/>
    </mc:Choice>
    <mc:Fallback>
      <p:transition spd="slow" advTm="57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7529" y="624111"/>
            <a:ext cx="4551794" cy="693246"/>
          </a:xfrm>
        </p:spPr>
        <p:txBody>
          <a:bodyPr>
            <a:normAutofit/>
          </a:bodyPr>
          <a:lstStyle/>
          <a:p>
            <a:r>
              <a:rPr lang="en-US" sz="3200" b="1" dirty="0"/>
              <a:t>Problem Statement</a:t>
            </a:r>
          </a:p>
        </p:txBody>
      </p:sp>
      <p:sp>
        <p:nvSpPr>
          <p:cNvPr id="3" name="内容占位符 2"/>
          <p:cNvSpPr>
            <a:spLocks noGrp="1"/>
          </p:cNvSpPr>
          <p:nvPr>
            <p:ph idx="1"/>
          </p:nvPr>
        </p:nvSpPr>
        <p:spPr>
          <a:xfrm>
            <a:off x="2065985" y="1317357"/>
            <a:ext cx="9092796" cy="4593865"/>
          </a:xfrm>
        </p:spPr>
        <p:txBody>
          <a:bodyPr/>
          <a:lstStyle/>
          <a:p>
            <a:pPr algn="ctr"/>
            <a:r>
              <a:rPr lang="en-US" altLang="zh-CN" sz="2800" b="1" dirty="0"/>
              <a:t>Motivation</a:t>
            </a:r>
          </a:p>
          <a:p>
            <a:pPr lvl="0"/>
            <a:r>
              <a:rPr lang="en-US" altLang="zh-CN" sz="2800" dirty="0"/>
              <a:t>Our project in order to refuse to food waste, improve the quality of life, from make good use of the refrigerator. </a:t>
            </a:r>
          </a:p>
          <a:p>
            <a:endParaRPr lang="en-US" altLang="zh-CN" sz="2800" dirty="0"/>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03156087"/>
      </p:ext>
    </p:extLst>
  </p:cSld>
  <p:clrMapOvr>
    <a:masterClrMapping/>
  </p:clrMapOvr>
  <mc:AlternateContent xmlns:mc="http://schemas.openxmlformats.org/markup-compatibility/2006">
    <mc:Choice xmlns:p14="http://schemas.microsoft.com/office/powerpoint/2010/main" Requires="p14">
      <p:transition spd="slow" p14:dur="2000" advTm="13939"/>
    </mc:Choice>
    <mc:Fallback>
      <p:transition spd="slow" advTm="13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7529" y="624111"/>
            <a:ext cx="4551794" cy="693246"/>
          </a:xfrm>
        </p:spPr>
        <p:txBody>
          <a:bodyPr>
            <a:normAutofit/>
          </a:bodyPr>
          <a:lstStyle/>
          <a:p>
            <a:r>
              <a:rPr lang="en-US" sz="3200" b="1" dirty="0"/>
              <a:t>Problem Statement</a:t>
            </a:r>
          </a:p>
        </p:txBody>
      </p:sp>
      <p:sp>
        <p:nvSpPr>
          <p:cNvPr id="3" name="内容占位符 2"/>
          <p:cNvSpPr>
            <a:spLocks noGrp="1"/>
          </p:cNvSpPr>
          <p:nvPr>
            <p:ph idx="1"/>
          </p:nvPr>
        </p:nvSpPr>
        <p:spPr>
          <a:xfrm>
            <a:off x="1208868" y="1178322"/>
            <a:ext cx="10853683" cy="4593865"/>
          </a:xfrm>
        </p:spPr>
        <p:txBody>
          <a:bodyPr>
            <a:noAutofit/>
          </a:bodyPr>
          <a:lstStyle/>
          <a:p>
            <a:pPr algn="ctr"/>
            <a:r>
              <a:rPr lang="en-US" sz="2800" b="1" dirty="0"/>
              <a:t>Introduction</a:t>
            </a:r>
          </a:p>
          <a:p>
            <a:r>
              <a:rPr lang="en-US" altLang="zh-CN" sz="2400" dirty="0"/>
              <a:t>Our project is made up of two parts </a:t>
            </a:r>
          </a:p>
          <a:p>
            <a:r>
              <a:rPr lang="en-US" altLang="zh-CN" sz="2400" dirty="0"/>
              <a:t>One is use gas detection sensor setting in the refrigerator then obtain change of gas (H</a:t>
            </a:r>
            <a:r>
              <a:rPr lang="en-US" altLang="zh-CN" sz="2400" baseline="-25000" dirty="0"/>
              <a:t>2</a:t>
            </a:r>
            <a:r>
              <a:rPr lang="en-US" altLang="zh-CN" sz="2400" dirty="0"/>
              <a:t>S and C</a:t>
            </a:r>
            <a:r>
              <a:rPr lang="en-US" altLang="zh-CN" sz="2400" baseline="-25000" dirty="0"/>
              <a:t>2</a:t>
            </a:r>
            <a:r>
              <a:rPr lang="en-US" altLang="zh-CN" sz="2400" dirty="0"/>
              <a:t>H</a:t>
            </a:r>
            <a:r>
              <a:rPr lang="en-US" altLang="zh-CN" sz="2400" baseline="-25000" dirty="0"/>
              <a:t>4</a:t>
            </a:r>
            <a:r>
              <a:rPr lang="en-US" altLang="zh-CN" sz="2400" dirty="0"/>
              <a:t>), can connect with our smart phone by WIFI. </a:t>
            </a:r>
          </a:p>
          <a:p>
            <a:r>
              <a:rPr lang="en-US" altLang="zh-CN" sz="2400" dirty="0"/>
              <a:t>Another part come with a mobile application, through the phone camera to obtain food image texture and color characteristic value, also record the food expiration date. </a:t>
            </a:r>
          </a:p>
          <a:p>
            <a:r>
              <a:rPr lang="en-US" altLang="zh-CN" sz="2400" dirty="0"/>
              <a:t>With this two part, people can look at what food in their refrigerator at any moment through the phone and see the quality guarantee period information. In addition, once the sensors detect the food is going to decay, will send feedback information to mobile phones to remind people.</a:t>
            </a: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314025405"/>
      </p:ext>
    </p:extLst>
  </p:cSld>
  <p:clrMapOvr>
    <a:masterClrMapping/>
  </p:clrMapOvr>
  <mc:AlternateContent xmlns:mc="http://schemas.openxmlformats.org/markup-compatibility/2006">
    <mc:Choice xmlns:p14="http://schemas.microsoft.com/office/powerpoint/2010/main" Requires="p14">
      <p:transition spd="slow" p14:dur="2000" advTm="54373"/>
    </mc:Choice>
    <mc:Fallback>
      <p:transition spd="slow" advTm="5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4024" y="655106"/>
            <a:ext cx="3482411" cy="693246"/>
          </a:xfrm>
        </p:spPr>
        <p:txBody>
          <a:bodyPr>
            <a:normAutofit/>
          </a:bodyPr>
          <a:lstStyle/>
          <a:p>
            <a:r>
              <a:rPr lang="en-US" altLang="zh-CN" sz="3200" b="1" dirty="0"/>
              <a:t>Related work</a:t>
            </a:r>
            <a:endParaRPr lang="en-US" sz="3200" dirty="0"/>
          </a:p>
        </p:txBody>
      </p:sp>
      <p:sp>
        <p:nvSpPr>
          <p:cNvPr id="3" name="内容占位符 2"/>
          <p:cNvSpPr>
            <a:spLocks noGrp="1"/>
          </p:cNvSpPr>
          <p:nvPr>
            <p:ph idx="1"/>
          </p:nvPr>
        </p:nvSpPr>
        <p:spPr>
          <a:xfrm>
            <a:off x="1694024" y="1162822"/>
            <a:ext cx="9810588" cy="4221907"/>
          </a:xfrm>
        </p:spPr>
        <p:txBody>
          <a:bodyPr>
            <a:normAutofit/>
          </a:bodyPr>
          <a:lstStyle/>
          <a:p>
            <a:pPr algn="ctr"/>
            <a:r>
              <a:rPr lang="en-US" altLang="zh-CN" sz="2800" b="1" dirty="0"/>
              <a:t>Some existing refrigerator in the market</a:t>
            </a:r>
          </a:p>
          <a:p>
            <a:r>
              <a:rPr lang="en-US" altLang="zh-CN" sz="2800" u="sng" dirty="0">
                <a:hlinkClick r:id="rId5"/>
              </a:rPr>
              <a:t>LG Door-In Door refrigerator</a:t>
            </a:r>
            <a:endParaRPr lang="en-US" altLang="zh-CN" sz="2800" u="sng" dirty="0"/>
          </a:p>
          <a:p>
            <a:endParaRPr lang="en-US" altLang="zh-CN" sz="2800" b="1" dirty="0"/>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9300" y="2547728"/>
            <a:ext cx="3901914" cy="3840119"/>
          </a:xfrm>
          <a:prstGeom prst="rect">
            <a:avLst/>
          </a:prstGeom>
        </p:spPr>
      </p:pic>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995292613"/>
      </p:ext>
    </p:extLst>
  </p:cSld>
  <p:clrMapOvr>
    <a:masterClrMapping/>
  </p:clrMapOvr>
  <mc:AlternateContent xmlns:mc="http://schemas.openxmlformats.org/markup-compatibility/2006">
    <mc:Choice xmlns:p14="http://schemas.microsoft.com/office/powerpoint/2010/main" Requires="p14">
      <p:transition spd="slow" p14:dur="2000" advTm="9928"/>
    </mc:Choice>
    <mc:Fallback>
      <p:transition spd="slow" advTm="9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4024" y="655106"/>
            <a:ext cx="3482411" cy="693246"/>
          </a:xfrm>
        </p:spPr>
        <p:txBody>
          <a:bodyPr>
            <a:normAutofit/>
          </a:bodyPr>
          <a:lstStyle/>
          <a:p>
            <a:r>
              <a:rPr lang="en-US" altLang="zh-CN" sz="3200" b="1" dirty="0"/>
              <a:t>Related work</a:t>
            </a:r>
            <a:endParaRPr lang="en-US" sz="3200" dirty="0"/>
          </a:p>
        </p:txBody>
      </p:sp>
      <p:sp>
        <p:nvSpPr>
          <p:cNvPr id="3" name="内容占位符 2"/>
          <p:cNvSpPr>
            <a:spLocks noGrp="1"/>
          </p:cNvSpPr>
          <p:nvPr>
            <p:ph idx="1"/>
          </p:nvPr>
        </p:nvSpPr>
        <p:spPr>
          <a:xfrm>
            <a:off x="1694024" y="1348352"/>
            <a:ext cx="9810588" cy="4221907"/>
          </a:xfrm>
        </p:spPr>
        <p:txBody>
          <a:bodyPr>
            <a:normAutofit/>
          </a:bodyPr>
          <a:lstStyle/>
          <a:p>
            <a:pPr algn="ctr"/>
            <a:r>
              <a:rPr lang="en-US" altLang="zh-CN" sz="2800" b="1" dirty="0"/>
              <a:t>Some existing refrigerator in the market</a:t>
            </a:r>
          </a:p>
          <a:p>
            <a:r>
              <a:rPr lang="en-US" altLang="zh-CN" sz="2800" dirty="0"/>
              <a:t>Bosch built-in camera refrigerator: The built-in camera in the fridge can help users check the food storage in the refrigerator anytime, anywhere, and the user is no longer afraid about shopped-out question.</a:t>
            </a:r>
            <a:r>
              <a:rPr lang="zh-CN" altLang="en-US" sz="2800" dirty="0"/>
              <a:t> </a:t>
            </a:r>
            <a:r>
              <a:rPr lang="en-US" altLang="zh-CN" sz="2800" dirty="0"/>
              <a:t>Users can use the mobile phone application, anytime, anywhere to check storage of food in refrigerator and remote control of the refrigerator temperature. </a:t>
            </a:r>
            <a:br>
              <a:rPr lang="en-US" altLang="zh-CN" sz="2800" dirty="0"/>
            </a:br>
            <a:endParaRPr lang="en-US" altLang="zh-CN" sz="2800" b="1" dirty="0"/>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862044328"/>
      </p:ext>
    </p:extLst>
  </p:cSld>
  <p:clrMapOvr>
    <a:masterClrMapping/>
  </p:clrMapOvr>
  <mc:AlternateContent xmlns:mc="http://schemas.openxmlformats.org/markup-compatibility/2006">
    <mc:Choice xmlns:p14="http://schemas.microsoft.com/office/powerpoint/2010/main" Requires="p14">
      <p:transition spd="slow" p14:dur="2000" advTm="7704"/>
    </mc:Choice>
    <mc:Fallback>
      <p:transition spd="slow" advTm="7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4024" y="655106"/>
            <a:ext cx="3482411" cy="693246"/>
          </a:xfrm>
        </p:spPr>
        <p:txBody>
          <a:bodyPr>
            <a:normAutofit/>
          </a:bodyPr>
          <a:lstStyle/>
          <a:p>
            <a:r>
              <a:rPr lang="en-US" altLang="zh-CN" sz="3200" b="1" dirty="0"/>
              <a:t>Related work</a:t>
            </a:r>
            <a:endParaRPr lang="en-US" sz="3200" dirty="0"/>
          </a:p>
        </p:txBody>
      </p:sp>
      <p:sp>
        <p:nvSpPr>
          <p:cNvPr id="3" name="内容占位符 2"/>
          <p:cNvSpPr>
            <a:spLocks noGrp="1"/>
          </p:cNvSpPr>
          <p:nvPr>
            <p:ph idx="1"/>
          </p:nvPr>
        </p:nvSpPr>
        <p:spPr>
          <a:xfrm>
            <a:off x="1694024" y="1242334"/>
            <a:ext cx="9810588" cy="4221907"/>
          </a:xfrm>
        </p:spPr>
        <p:txBody>
          <a:bodyPr>
            <a:normAutofit/>
          </a:bodyPr>
          <a:lstStyle/>
          <a:p>
            <a:pPr algn="ctr"/>
            <a:r>
              <a:rPr lang="en-US" altLang="zh-CN" sz="2800" b="1" dirty="0"/>
              <a:t>Some existing refrigerator in the market</a:t>
            </a:r>
          </a:p>
          <a:p>
            <a:r>
              <a:rPr lang="en-US" altLang="zh-CN" sz="2800" u="sng" dirty="0">
                <a:hlinkClick r:id="rId5"/>
              </a:rPr>
              <a:t>Samsung Family Hub refrigerator</a:t>
            </a:r>
            <a:endParaRPr lang="en-US" altLang="zh-CN" sz="2800" b="1" dirty="0"/>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3100" y="2617761"/>
            <a:ext cx="6845300" cy="4240239"/>
          </a:xfrm>
          <a:prstGeom prst="rect">
            <a:avLst/>
          </a:prstGeom>
        </p:spPr>
      </p:pic>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662525117"/>
      </p:ext>
    </p:extLst>
  </p:cSld>
  <p:clrMapOvr>
    <a:masterClrMapping/>
  </p:clrMapOvr>
  <mc:AlternateContent xmlns:mc="http://schemas.openxmlformats.org/markup-compatibility/2006">
    <mc:Choice xmlns:p14="http://schemas.microsoft.com/office/powerpoint/2010/main" Requires="p14">
      <p:transition spd="slow" p14:dur="2000" advTm="6558"/>
    </mc:Choice>
    <mc:Fallback>
      <p:transition spd="slow" advTm="6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4024" y="655106"/>
            <a:ext cx="3482411" cy="693246"/>
          </a:xfrm>
        </p:spPr>
        <p:txBody>
          <a:bodyPr>
            <a:normAutofit/>
          </a:bodyPr>
          <a:lstStyle/>
          <a:p>
            <a:r>
              <a:rPr lang="en-US" altLang="zh-CN" sz="3200" b="1" dirty="0"/>
              <a:t>Related work</a:t>
            </a:r>
            <a:endParaRPr lang="en-US" sz="3200" dirty="0"/>
          </a:p>
        </p:txBody>
      </p:sp>
      <p:sp>
        <p:nvSpPr>
          <p:cNvPr id="3" name="内容占位符 2"/>
          <p:cNvSpPr>
            <a:spLocks noGrp="1"/>
          </p:cNvSpPr>
          <p:nvPr>
            <p:ph idx="1"/>
          </p:nvPr>
        </p:nvSpPr>
        <p:spPr>
          <a:xfrm>
            <a:off x="1539041" y="1348352"/>
            <a:ext cx="9810588" cy="4221907"/>
          </a:xfrm>
        </p:spPr>
        <p:txBody>
          <a:bodyPr>
            <a:normAutofit/>
          </a:bodyPr>
          <a:lstStyle/>
          <a:p>
            <a:pPr algn="ctr"/>
            <a:r>
              <a:rPr lang="en-US" sz="2800" b="1" dirty="0"/>
              <a:t>Some </a:t>
            </a:r>
            <a:r>
              <a:rPr lang="en-US" altLang="zh-CN" sz="2800" b="1" dirty="0"/>
              <a:t>technological application</a:t>
            </a:r>
          </a:p>
          <a:p>
            <a:r>
              <a:rPr lang="en-US" altLang="zh-CN" sz="2800" u="sng" dirty="0">
                <a:hlinkClick r:id="rId5"/>
              </a:rPr>
              <a:t>RFID system and method for tracking food freshness</a:t>
            </a:r>
            <a:endParaRPr lang="en-US" altLang="zh-CN" sz="2800" u="sng" dirty="0"/>
          </a:p>
          <a:p>
            <a:r>
              <a:rPr lang="en-US" altLang="zh-CN" sz="2800" u="sng" dirty="0">
                <a:hlinkClick r:id="rId6"/>
              </a:rPr>
              <a:t>Method for detecting fresh degree of shrimp by electronic nose</a:t>
            </a:r>
            <a:endParaRPr lang="en-US" altLang="zh-CN" sz="2800" u="sng" dirty="0"/>
          </a:p>
          <a:p>
            <a:r>
              <a:rPr lang="en-US" altLang="zh-CN" sz="2800" dirty="0"/>
              <a:t>Refrigerator food storage and deterioration information detection system and method</a:t>
            </a:r>
          </a:p>
          <a:p>
            <a:r>
              <a:rPr lang="en-US" altLang="zh-CN" sz="2800" u="sng" dirty="0">
                <a:hlinkClick r:id="rId7"/>
              </a:rPr>
              <a:t>Refrigerator with a function to confirm items stored therein</a:t>
            </a:r>
            <a:endParaRPr lang="en-US" altLang="zh-CN" sz="2800" b="1" dirty="0"/>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123355442"/>
      </p:ext>
    </p:extLst>
  </p:cSld>
  <p:clrMapOvr>
    <a:masterClrMapping/>
  </p:clrMapOvr>
  <mc:AlternateContent xmlns:mc="http://schemas.openxmlformats.org/markup-compatibility/2006">
    <mc:Choice xmlns:p14="http://schemas.microsoft.com/office/powerpoint/2010/main" Requires="p14">
      <p:transition spd="slow" p14:dur="2000" advTm="11784"/>
    </mc:Choice>
    <mc:Fallback>
      <p:transition spd="slow" advTm="11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丝状</Template>
  <TotalTime>1446</TotalTime>
  <Words>1082</Words>
  <Application>Microsoft Office PowerPoint</Application>
  <PresentationFormat>宽屏</PresentationFormat>
  <Paragraphs>96</Paragraphs>
  <Slides>17</Slides>
  <Notes>16</Notes>
  <HiddenSlides>0</HiddenSlides>
  <MMClips>17</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Chalkboard SE</vt:lpstr>
      <vt:lpstr>等线</vt:lpstr>
      <vt:lpstr>幼圆</vt:lpstr>
      <vt:lpstr>Arial</vt:lpstr>
      <vt:lpstr>Century Gothic</vt:lpstr>
      <vt:lpstr>Wingdings 3</vt:lpstr>
      <vt:lpstr>丝状</vt:lpstr>
      <vt:lpstr>COMP 5800 Ubiquitous Computing 2017 Spring  Final Project</vt:lpstr>
      <vt:lpstr>Problem Statement</vt:lpstr>
      <vt:lpstr>Problem Statement</vt:lpstr>
      <vt:lpstr>Problem Statement</vt:lpstr>
      <vt:lpstr>Problem Statement</vt:lpstr>
      <vt:lpstr>Related work</vt:lpstr>
      <vt:lpstr>Related work</vt:lpstr>
      <vt:lpstr>Related work</vt:lpstr>
      <vt:lpstr>Related work</vt:lpstr>
      <vt:lpstr>Related work</vt:lpstr>
      <vt:lpstr>Proposed solution</vt:lpstr>
      <vt:lpstr>Proposed solution</vt:lpstr>
      <vt:lpstr>Proposed solution</vt:lpstr>
      <vt:lpstr>Proposed solution</vt:lpstr>
      <vt:lpstr>Proposed solution</vt:lpstr>
      <vt:lpstr>Proposed solution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5800 Ubiquitous Computing 2017 Spring  Final Project</dc:title>
  <dc:creator>Tang, Linghong</dc:creator>
  <cp:lastModifiedBy>徐凯文</cp:lastModifiedBy>
  <cp:revision>25</cp:revision>
  <dcterms:created xsi:type="dcterms:W3CDTF">2017-04-29T20:06:25Z</dcterms:created>
  <dcterms:modified xsi:type="dcterms:W3CDTF">2017-05-02T18:44:21Z</dcterms:modified>
</cp:coreProperties>
</file>